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32" y="48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2020-01-06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7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image" Target="../media/image9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5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6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 rot="0">
            <a:off x="2070735" y="2490281"/>
            <a:ext cx="8031480" cy="1877437"/>
            <a:chOff x="2070735" y="1767838"/>
            <a:chExt cx="8031480" cy="1877437"/>
          </a:xfrm>
        </p:grpSpPr>
        <p:sp>
          <p:nvSpPr>
            <p:cNvPr id="2" name="TextBox 1"/>
            <p:cNvSpPr txBox="1"/>
            <p:nvPr/>
          </p:nvSpPr>
          <p:spPr>
            <a:xfrm>
              <a:off x="4061460" y="1767838"/>
              <a:ext cx="3926205" cy="64633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3600">
                  <a:solidFill>
                    <a:schemeClr val="bg1"/>
                  </a:solidFill>
                </a:rPr>
                <a:t>#2021_</a:t>
              </a:r>
              <a:r>
                <a:rPr lang="ko-KR" altLang="en-US" sz="3600">
                  <a:solidFill>
                    <a:schemeClr val="bg1"/>
                  </a:solidFill>
                </a:rPr>
                <a:t>팀팀클래스</a:t>
              </a:r>
              <a:endParaRPr lang="en-US" altLang="ko-KR" sz="3600">
                <a:solidFill>
                  <a:schemeClr val="bg1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070735" y="2537279"/>
              <a:ext cx="8031480" cy="110799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66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AI </a:t>
              </a:r>
              <a:r>
                <a:rPr lang="ko-KR" altLang="en-US" sz="66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기반악성코드 탐지</a:t>
              </a:r>
              <a:endParaRPr lang="ko-KR" altLang="en-US" sz="6600" b="1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grpSp>
        <p:nvGrpSpPr>
          <p:cNvPr id="5" name="그룹 4"/>
          <p:cNvGrpSpPr/>
          <p:nvPr/>
        </p:nvGrpSpPr>
        <p:grpSpPr>
          <a:xfrm rot="0">
            <a:off x="5323840" y="894079"/>
            <a:ext cx="6136640" cy="1483360"/>
            <a:chOff x="5059680" y="558799"/>
            <a:chExt cx="6644640" cy="1483360"/>
          </a:xfrm>
        </p:grpSpPr>
        <p:sp>
          <p:nvSpPr>
            <p:cNvPr id="3" name="양쪽 대괄호 2"/>
            <p:cNvSpPr/>
            <p:nvPr/>
          </p:nvSpPr>
          <p:spPr>
            <a:xfrm>
              <a:off x="5059680" y="558799"/>
              <a:ext cx="6644640" cy="1483360"/>
            </a:xfrm>
            <a:prstGeom prst="bracketPair">
              <a:avLst>
                <a:gd name="adj" fmla="val 16667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3500" b="1"/>
                <a:t>스트링 자료 처리</a:t>
              </a:r>
              <a:endParaRPr lang="ko-KR" altLang="en-US" sz="3500" b="1"/>
            </a:p>
          </p:txBody>
        </p:sp>
        <p:sp>
          <p:nvSpPr>
            <p:cNvPr id="4" name="TextBox 3"/>
            <p:cNvSpPr txBox="1"/>
            <p:nvPr/>
          </p:nvSpPr>
          <p:spPr>
            <a:xfrm flipH="1">
              <a:off x="5460997" y="946531"/>
              <a:ext cx="5877561" cy="6974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endParaRPr lang="ko-KR" altLang="en-US" sz="4000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5232400" y="3037839"/>
            <a:ext cx="6319520" cy="2008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/>
              <a:t>프로젝트 과정에서는 </a:t>
            </a:r>
            <a:r>
              <a:rPr lang="en-US" altLang="ko-KR"/>
              <a:t>MEBER</a:t>
            </a:r>
            <a:r>
              <a:rPr lang="ko-KR" altLang="en-US"/>
              <a:t>와 </a:t>
            </a:r>
            <a:r>
              <a:rPr lang="en-US" altLang="ko-KR"/>
              <a:t>PEMINER</a:t>
            </a:r>
            <a:r>
              <a:rPr lang="ko-KR" altLang="en-US"/>
              <a:t>모두 실수 자료를 바탕으로 특징 추출 </a:t>
            </a:r>
            <a:r>
              <a:rPr lang="en-US" altLang="ko-KR"/>
              <a:t>PESTUDIO</a:t>
            </a:r>
            <a:r>
              <a:rPr lang="ko-KR" altLang="en-US"/>
              <a:t>에서의 특징은 </a:t>
            </a:r>
            <a:r>
              <a:rPr lang="en-US" altLang="ko-KR"/>
              <a:t>STRING</a:t>
            </a:r>
            <a:r>
              <a:rPr lang="ko-KR" altLang="en-US"/>
              <a:t>자료 구조를 특징으로 바꾸는 과정에서의 문제 </a:t>
            </a:r>
            <a:endParaRPr lang="ko-KR" altLang="en-US"/>
          </a:p>
          <a:p>
            <a:pPr algn="just">
              <a:defRPr/>
            </a:pPr>
            <a:endParaRPr lang="en-US" altLang="ko-KR"/>
          </a:p>
          <a:p>
            <a:pPr algn="just">
              <a:defRPr/>
            </a:pPr>
            <a:endParaRPr lang="ko-KR" altLang="en-US"/>
          </a:p>
          <a:p>
            <a:pPr algn="just">
              <a:defRPr/>
            </a:pPr>
            <a:r>
              <a:rPr lang="ko-KR" altLang="en-US"/>
              <a:t>회의결과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TfidfVectorizer</a:t>
            </a:r>
            <a:r>
              <a:rPr lang="ko-KR" altLang="en-US"/>
              <a:t>함수를 통해 단어마다 토큰번호를 매겨 이것을 기준으로 문장을 실수형 특징으로 전환한다</a:t>
            </a:r>
            <a:r>
              <a:rPr lang="en-US" altLang="ko-KR"/>
              <a:t>.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t="26170" b="1749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 flipH="1">
            <a:off x="6488429" y="2815977"/>
            <a:ext cx="5877561" cy="696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자료구조 분석</a:t>
            </a:r>
            <a:endParaRPr lang="ko-KR" altLang="en-US" sz="40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88428" y="3760430"/>
            <a:ext cx="5311140" cy="1304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1600">
                <a:solidFill>
                  <a:schemeClr val="accent1">
                    <a:lumMod val="50000"/>
                  </a:schemeClr>
                </a:solidFill>
              </a:rPr>
              <a:t>기본적인 자료특징마다 가중치가 다르고 또한 </a:t>
            </a:r>
            <a:endParaRPr lang="ko-KR" altLang="en-US" sz="160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 sz="1600">
                <a:solidFill>
                  <a:schemeClr val="accent1">
                    <a:lumMod val="50000"/>
                  </a:schemeClr>
                </a:solidFill>
              </a:rPr>
              <a:t>특징을 추가할수록 속도및 정확도가 하락</a:t>
            </a:r>
            <a:endParaRPr lang="ko-KR" altLang="en-US" sz="160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endParaRPr lang="ko-KR" altLang="en-US" sz="1600">
              <a:solidFill>
                <a:schemeClr val="accent1">
                  <a:lumMod val="50000"/>
                </a:schemeClr>
              </a:solidFill>
            </a:endParaRPr>
          </a:p>
          <a:p>
            <a:pPr algn="just">
              <a:defRPr/>
            </a:pPr>
            <a:r>
              <a:rPr lang="ko-KR" altLang="en-US" sz="1600">
                <a:solidFill>
                  <a:schemeClr val="accent1">
                    <a:lumMod val="50000"/>
                  </a:schemeClr>
                </a:solidFill>
              </a:rPr>
              <a:t>특징을 구분하여 추가하며 일일이 분석하는 부분에서 어려움 </a:t>
            </a:r>
            <a:endParaRPr lang="ko-KR" altLang="en-US" sz="160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563360" y="2570480"/>
            <a:ext cx="56286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4927639" cy="6858000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 rot="0">
            <a:off x="5572758" y="558800"/>
            <a:ext cx="5877561" cy="1483360"/>
            <a:chOff x="5460998" y="558800"/>
            <a:chExt cx="5877561" cy="1483360"/>
          </a:xfrm>
        </p:grpSpPr>
        <p:sp>
          <p:nvSpPr>
            <p:cNvPr id="8" name="양쪽 대괄호 7"/>
            <p:cNvSpPr/>
            <p:nvPr/>
          </p:nvSpPr>
          <p:spPr>
            <a:xfrm>
              <a:off x="5460998" y="558800"/>
              <a:ext cx="5877561" cy="1483360"/>
            </a:xfrm>
            <a:prstGeom prst="bracketPair">
              <a:avLst>
                <a:gd name="adj" fmla="val 16667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 flipH="1">
              <a:off x="5460997" y="946537"/>
              <a:ext cx="5877561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ko-KR" altLang="en-US" sz="40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679439" y="2882880"/>
            <a:ext cx="5770880" cy="310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/>
              <a:t>다양한 파싱함수 구현후 불필요한 특징을 제거 과정이 필수적으로 필요함을 깨달음</a:t>
            </a:r>
            <a:endParaRPr lang="ko-KR" altLang="en-US"/>
          </a:p>
          <a:p>
            <a:pPr algn="just">
              <a:defRPr/>
            </a:pPr>
            <a:endParaRPr lang="ko-KR" altLang="en-US"/>
          </a:p>
          <a:p>
            <a:pPr algn="just">
              <a:defRPr/>
            </a:pPr>
            <a:r>
              <a:rPr lang="ko-KR" altLang="en-US"/>
              <a:t>또한 특징마다 정확도 향샹에 영향의 범위가 다르므로 그 부분을 파악하는게 중요함</a:t>
            </a:r>
            <a:endParaRPr lang="ko-KR" altLang="en-US"/>
          </a:p>
          <a:p>
            <a:pPr algn="just">
              <a:defRPr/>
            </a:pPr>
            <a:endParaRPr lang="ko-KR" altLang="en-US"/>
          </a:p>
          <a:p>
            <a:pPr algn="just">
              <a:defRPr/>
            </a:pPr>
            <a:r>
              <a:rPr lang="ko-KR" altLang="en-US"/>
              <a:t>파싱함수의 추가적인 수정만으로도 정확도가 큰폭으로 향상하게됨 </a:t>
            </a:r>
            <a:endParaRPr lang="ko-KR" altLang="en-US"/>
          </a:p>
          <a:p>
            <a:pPr algn="just">
              <a:defRPr/>
            </a:pPr>
            <a:r>
              <a:rPr lang="en-US" altLang="ko-KR"/>
              <a:t>ex)MEVER</a:t>
            </a:r>
            <a:r>
              <a:rPr lang="ko-KR" altLang="en-US"/>
              <a:t>기본예제 함수중 </a:t>
            </a:r>
            <a:endParaRPr lang="ko-KR" altLang="en-US"/>
          </a:p>
          <a:p>
            <a:pPr algn="just">
              <a:defRPr/>
            </a:pPr>
            <a:r>
              <a:rPr lang="ko-KR" altLang="en-US"/>
              <a:t>get_histogram_info() get_string_info()을 제거함으로써 정확도 향상 </a:t>
            </a:r>
            <a:endParaRPr lang="ko-KR" altLang="en-US"/>
          </a:p>
        </p:txBody>
      </p:sp>
      <p:sp>
        <p:nvSpPr>
          <p:cNvPr id="11" name="TextBox 3"/>
          <p:cNvSpPr txBox="1"/>
          <p:nvPr/>
        </p:nvSpPr>
        <p:spPr>
          <a:xfrm flipH="1">
            <a:off x="5770399" y="929802"/>
            <a:ext cx="5428206" cy="697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0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정확도 향샹</a:t>
            </a:r>
            <a:endParaRPr lang="ko-KR" altLang="en-US" sz="40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2759200" y="3013501"/>
            <a:ext cx="6704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경청해주셔서</a:t>
            </a:r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t="7860" b="786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86080" y="355600"/>
            <a:ext cx="1280160" cy="128016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 flipH="1">
            <a:off x="1976119" y="1225788"/>
            <a:ext cx="3175001" cy="448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A table of Contents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1976118" y="382062"/>
            <a:ext cx="3175001" cy="6352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bg1"/>
                </a:solidFill>
                <a:latin typeface="나눔스퀘어 ExtraBold"/>
                <a:ea typeface="나눔스퀘어 ExtraBold"/>
              </a:rPr>
              <a:t>목차</a:t>
            </a:r>
            <a:endParaRPr lang="ko-KR" altLang="en-US" sz="3600" b="1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1191929" y="2525186"/>
            <a:ext cx="2357086" cy="511384"/>
            <a:chOff x="1191929" y="2733040"/>
            <a:chExt cx="2357086" cy="511384"/>
          </a:xfrm>
        </p:grpSpPr>
        <p:sp>
          <p:nvSpPr>
            <p:cNvPr id="6" name="TextBox 5"/>
            <p:cNvSpPr txBox="1"/>
            <p:nvPr/>
          </p:nvSpPr>
          <p:spPr>
            <a:xfrm>
              <a:off x="1191929" y="2733040"/>
              <a:ext cx="784189" cy="51138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>
                  <a:solidFill>
                    <a:schemeClr val="bg1"/>
                  </a:solidFill>
                </a:rPr>
                <a:t>#1, </a:t>
              </a:r>
              <a:endParaRPr lang="ko-KR" altLang="en-US" sz="2800" b="1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976118" y="2733040"/>
              <a:ext cx="1572897" cy="51138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팀원소개</a:t>
              </a:r>
              <a:endParaRPr lang="ko-KR" altLang="en-US" sz="2800" b="1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0">
            <a:off x="1191929" y="3515806"/>
            <a:ext cx="2357086" cy="511364"/>
            <a:chOff x="1191929" y="2733040"/>
            <a:chExt cx="2357086" cy="511364"/>
          </a:xfrm>
        </p:grpSpPr>
        <p:sp>
          <p:nvSpPr>
            <p:cNvPr id="10" name="TextBox 9"/>
            <p:cNvSpPr txBox="1"/>
            <p:nvPr/>
          </p:nvSpPr>
          <p:spPr>
            <a:xfrm>
              <a:off x="1191929" y="2733040"/>
              <a:ext cx="784189" cy="5113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>
                  <a:solidFill>
                    <a:schemeClr val="bg1"/>
                  </a:solidFill>
                </a:rPr>
                <a:t>#2, </a:t>
              </a:r>
              <a:endParaRPr lang="ko-KR" altLang="en-US" sz="2800" b="1">
                <a:solidFill>
                  <a:schemeClr val="bg1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976118" y="2733040"/>
              <a:ext cx="1572897" cy="51136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코드소개</a:t>
              </a:r>
              <a:endParaRPr lang="ko-KR" altLang="en-US" sz="2800" b="1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 rot="0">
            <a:off x="1191929" y="4506426"/>
            <a:ext cx="2357086" cy="511344"/>
            <a:chOff x="1191929" y="2733040"/>
            <a:chExt cx="2357086" cy="511344"/>
          </a:xfrm>
        </p:grpSpPr>
        <p:sp>
          <p:nvSpPr>
            <p:cNvPr id="13" name="TextBox 12"/>
            <p:cNvSpPr txBox="1"/>
            <p:nvPr/>
          </p:nvSpPr>
          <p:spPr>
            <a:xfrm>
              <a:off x="1191929" y="2733040"/>
              <a:ext cx="680686" cy="51134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>
                  <a:solidFill>
                    <a:schemeClr val="bg1"/>
                  </a:solidFill>
                </a:rPr>
                <a:t>#3,</a:t>
              </a:r>
              <a:endParaRPr lang="ko-KR" altLang="en-US" sz="2800" b="1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76118" y="2733040"/>
              <a:ext cx="1572897" cy="51134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결과발표</a:t>
              </a:r>
              <a:endParaRPr lang="ko-KR" altLang="en-US" sz="2800" b="1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rot="0">
            <a:off x="1191929" y="5497046"/>
            <a:ext cx="1661761" cy="511324"/>
            <a:chOff x="1191929" y="2733040"/>
            <a:chExt cx="1661761" cy="511324"/>
          </a:xfrm>
        </p:grpSpPr>
        <p:sp>
          <p:nvSpPr>
            <p:cNvPr id="16" name="TextBox 15"/>
            <p:cNvSpPr txBox="1"/>
            <p:nvPr/>
          </p:nvSpPr>
          <p:spPr>
            <a:xfrm>
              <a:off x="1191929" y="2733040"/>
              <a:ext cx="784189" cy="51132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altLang="ko-KR" sz="2800" b="1">
                  <a:solidFill>
                    <a:schemeClr val="bg1"/>
                  </a:solidFill>
                </a:rPr>
                <a:t>#4, </a:t>
              </a:r>
              <a:endParaRPr lang="ko-KR" altLang="en-US" sz="2800" b="1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76118" y="2733040"/>
              <a:ext cx="877572" cy="51132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2800" b="1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후기</a:t>
              </a:r>
              <a:endParaRPr lang="ko-KR" altLang="en-US" sz="2800" b="1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15480" b="95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 rot="0">
            <a:off x="426720" y="3429000"/>
            <a:ext cx="5669280" cy="3001327"/>
            <a:chOff x="426720" y="3465512"/>
            <a:chExt cx="5669280" cy="3001327"/>
          </a:xfrm>
        </p:grpSpPr>
        <p:sp>
          <p:nvSpPr>
            <p:cNvPr id="3" name="직사각형 2"/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 rot="0">
              <a:off x="451484" y="3708260"/>
              <a:ext cx="5097780" cy="1354217"/>
              <a:chOff x="2418987" y="2021840"/>
              <a:chExt cx="6941511" cy="1844002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2700069" y="2021840"/>
                <a:ext cx="1881983" cy="71245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lvl="0">
                  <a:defRPr/>
                </a:pPr>
                <a:r>
                  <a:rPr lang="en-US" altLang="ko-KR" sz="2800" b="1">
                    <a:solidFill>
                      <a:schemeClr val="bg1"/>
                    </a:solidFill>
                  </a:rPr>
                  <a:t>Part 1, </a:t>
                </a:r>
                <a:endParaRPr lang="ko-KR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2418987" y="2734295"/>
                <a:ext cx="6941510" cy="113154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ko-KR" altLang="en-US" sz="4800" b="1">
                    <a:solidFill>
                      <a:schemeClr val="bg1"/>
                    </a:solidFill>
                    <a:latin typeface="나눔스퀘어 ExtraBold"/>
                    <a:ea typeface="나눔스퀘어 ExtraBold"/>
                  </a:rPr>
                  <a:t>팀원 </a:t>
                </a:r>
                <a:endParaRPr lang="ko-KR" altLang="en-US" sz="4800" b="1">
                  <a:solidFill>
                    <a:schemeClr val="bg1"/>
                  </a:solidFill>
                  <a:latin typeface="나눔스퀘어 ExtraBold"/>
                  <a:ea typeface="나눔스퀘어 ExtraBold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1005840" y="174504"/>
            <a:ext cx="3764282" cy="1185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9" name="TextBox 8"/>
          <p:cNvSpPr txBox="1"/>
          <p:nvPr/>
        </p:nvSpPr>
        <p:spPr>
          <a:xfrm flipH="1">
            <a:off x="1436866" y="1886499"/>
            <a:ext cx="2092960" cy="635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/>
              <a:t>조장</a:t>
            </a:r>
            <a:endParaRPr lang="ko-KR" altLang="en-US"/>
          </a:p>
          <a:p>
            <a:pPr algn="ctr">
              <a:defRPr/>
            </a:pPr>
            <a:r>
              <a:rPr lang="en-US" altLang="ko-KR"/>
              <a:t>3</a:t>
            </a:r>
            <a:r>
              <a:rPr lang="ko-KR" altLang="en-US"/>
              <a:t>학년 안성열</a:t>
            </a:r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2091800" y="2603665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33449" y="3013501"/>
            <a:ext cx="3017520" cy="1004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1200"/>
              <a:t>메인역활</a:t>
            </a:r>
            <a:r>
              <a:rPr lang="en-US" altLang="ko-KR" sz="1200"/>
              <a:t>:PESTUIDO</a:t>
            </a:r>
            <a:r>
              <a:rPr lang="ko-KR" altLang="en-US" sz="1200"/>
              <a:t>자료구조분석</a:t>
            </a:r>
            <a:r>
              <a:rPr lang="en-US" altLang="ko-KR" sz="1200"/>
              <a:t>,</a:t>
            </a:r>
            <a:r>
              <a:rPr lang="ko-KR" altLang="en-US" sz="1200"/>
              <a:t>특징벡터 추출</a:t>
            </a:r>
            <a:r>
              <a:rPr lang="en-US" altLang="ko-KR" sz="1200"/>
              <a:t>,</a:t>
            </a:r>
            <a:r>
              <a:rPr lang="ko-KR" altLang="en-US" sz="1200"/>
              <a:t>정확도 향샹</a:t>
            </a:r>
            <a:r>
              <a:rPr lang="en-US" altLang="ko-KR" sz="1200"/>
              <a:t>,</a:t>
            </a:r>
            <a:r>
              <a:rPr lang="ko-KR" altLang="en-US" sz="1200"/>
              <a:t>발전방향 제시</a:t>
            </a:r>
            <a:endParaRPr lang="ko-KR" altLang="en-US" sz="1200"/>
          </a:p>
          <a:p>
            <a:pPr algn="just">
              <a:defRPr/>
            </a:pPr>
            <a:endParaRPr lang="ko-KR" altLang="en-US" sz="1200"/>
          </a:p>
          <a:p>
            <a:pPr algn="just">
              <a:defRPr/>
            </a:pPr>
            <a:r>
              <a:rPr lang="ko-KR" altLang="en-US" sz="1200"/>
              <a:t>서브역활</a:t>
            </a:r>
            <a:r>
              <a:rPr lang="en-US" altLang="ko-KR" sz="1200"/>
              <a:t>:</a:t>
            </a:r>
            <a:r>
              <a:rPr lang="ko-KR" altLang="en-US" sz="1200"/>
              <a:t> </a:t>
            </a:r>
            <a:r>
              <a:rPr lang="en-US" altLang="ko-KR" sz="1200"/>
              <a:t>ppt</a:t>
            </a:r>
            <a:r>
              <a:rPr lang="ko-KR" altLang="en-US" sz="1200"/>
              <a:t>제작</a:t>
            </a:r>
            <a:endParaRPr lang="ko-KR" altLang="en-US" sz="1200"/>
          </a:p>
          <a:p>
            <a:pPr algn="just">
              <a:defRPr/>
            </a:pPr>
            <a:endParaRPr lang="en-US" altLang="ko-KR" sz="1200"/>
          </a:p>
        </p:txBody>
      </p:sp>
      <p:sp>
        <p:nvSpPr>
          <p:cNvPr id="16" name="TextBox 15"/>
          <p:cNvSpPr txBox="1"/>
          <p:nvPr/>
        </p:nvSpPr>
        <p:spPr>
          <a:xfrm flipH="1">
            <a:off x="5049520" y="1996934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3</a:t>
            </a:r>
            <a:r>
              <a:rPr lang="ko-KR" altLang="en-US"/>
              <a:t>학년 김용후</a:t>
            </a:r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5728969" y="2589861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76914" y="3013501"/>
            <a:ext cx="3017520" cy="10041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1200"/>
              <a:t>메인역활</a:t>
            </a:r>
            <a:r>
              <a:rPr lang="en-US" altLang="ko-KR" sz="1200"/>
              <a:t>:PEMINER</a:t>
            </a:r>
            <a:r>
              <a:rPr lang="ko-KR" altLang="en-US" sz="1200"/>
              <a:t>자료 분석 특징벡터 추출</a:t>
            </a:r>
            <a:r>
              <a:rPr lang="en-US" altLang="ko-KR" sz="1200"/>
              <a:t>,</a:t>
            </a:r>
            <a:r>
              <a:rPr lang="ko-KR" altLang="en-US" sz="1200"/>
              <a:t>정확도 향샹</a:t>
            </a:r>
            <a:r>
              <a:rPr lang="en-US" altLang="ko-KR" sz="1200"/>
              <a:t>,</a:t>
            </a:r>
            <a:r>
              <a:rPr lang="ko-KR" altLang="en-US" sz="1200"/>
              <a:t>앙상블 구현</a:t>
            </a:r>
            <a:r>
              <a:rPr lang="en-US" altLang="ko-KR" sz="1200"/>
              <a:t>,</a:t>
            </a:r>
            <a:r>
              <a:rPr lang="ko-KR" altLang="en-US" sz="1200"/>
              <a:t>파싱 함수 합성및 메인코드작성</a:t>
            </a:r>
            <a:endParaRPr lang="ko-KR" altLang="en-US" sz="1200"/>
          </a:p>
          <a:p>
            <a:pPr algn="just">
              <a:defRPr/>
            </a:pPr>
            <a:endParaRPr lang="ko-KR" altLang="en-US" sz="1200"/>
          </a:p>
          <a:p>
            <a:pPr algn="just">
              <a:defRPr/>
            </a:pPr>
            <a:r>
              <a:rPr lang="ko-KR" altLang="en-US" sz="1200"/>
              <a:t>서브역활</a:t>
            </a:r>
            <a:r>
              <a:rPr lang="en-US" altLang="ko-KR" sz="1200"/>
              <a:t>:</a:t>
            </a:r>
            <a:r>
              <a:rPr lang="ko-KR" altLang="en-US" sz="1200"/>
              <a:t>깃허브 작성</a:t>
            </a:r>
            <a:r>
              <a:rPr lang="en-US" altLang="ko-KR" sz="1200"/>
              <a:t>,</a:t>
            </a:r>
            <a:r>
              <a:rPr lang="ko-KR" altLang="en-US" sz="1200"/>
              <a:t>보고서 작성</a:t>
            </a:r>
            <a:endParaRPr lang="ko-KR" altLang="en-US" sz="1200"/>
          </a:p>
        </p:txBody>
      </p:sp>
      <p:sp>
        <p:nvSpPr>
          <p:cNvPr id="21" name="TextBox 20"/>
          <p:cNvSpPr txBox="1"/>
          <p:nvPr/>
        </p:nvSpPr>
        <p:spPr>
          <a:xfrm flipH="1">
            <a:off x="8323798" y="2038347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2</a:t>
            </a:r>
            <a:r>
              <a:rPr lang="ko-KR" altLang="en-US"/>
              <a:t>학년 문예찬</a:t>
            </a: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047756" y="2610568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13480" y="3083990"/>
            <a:ext cx="3017520" cy="1181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 sz="1200"/>
              <a:t>메인역활</a:t>
            </a:r>
            <a:r>
              <a:rPr lang="en-US" altLang="ko-KR" sz="1200"/>
              <a:t>:MEBER</a:t>
            </a:r>
            <a:r>
              <a:rPr lang="ko-KR" altLang="en-US" sz="1200"/>
              <a:t>자료분석</a:t>
            </a:r>
            <a:r>
              <a:rPr lang="en-US" altLang="ko-KR" sz="1200"/>
              <a:t>,</a:t>
            </a:r>
            <a:r>
              <a:rPr lang="ko-KR" altLang="en-US" sz="1200"/>
              <a:t>특징벡터 추출</a:t>
            </a:r>
            <a:r>
              <a:rPr lang="en-US" altLang="ko-KR" sz="1200"/>
              <a:t>,</a:t>
            </a:r>
            <a:r>
              <a:rPr lang="ko-KR" altLang="en-US" sz="1200"/>
              <a:t>파싱함수 구현</a:t>
            </a:r>
            <a:endParaRPr lang="en-US" altLang="ko-KR" sz="1200"/>
          </a:p>
          <a:p>
            <a:pPr algn="just">
              <a:defRPr/>
            </a:pPr>
            <a:endParaRPr lang="ko-KR" altLang="en-US" sz="1200"/>
          </a:p>
          <a:p>
            <a:pPr algn="just">
              <a:defRPr/>
            </a:pPr>
            <a:r>
              <a:rPr lang="ko-KR" altLang="en-US" sz="1200"/>
              <a:t>서브역활</a:t>
            </a:r>
            <a:r>
              <a:rPr lang="en-US" altLang="ko-KR" sz="1200"/>
              <a:t>:</a:t>
            </a:r>
            <a:r>
              <a:rPr lang="ko-KR" altLang="en-US" sz="1200"/>
              <a:t> 영상제작 발표</a:t>
            </a:r>
            <a:endParaRPr lang="ko-KR" altLang="en-US" sz="1200"/>
          </a:p>
          <a:p>
            <a:pPr algn="just">
              <a:defRPr/>
            </a:pPr>
            <a:endParaRPr lang="ko-KR" altLang="en-US" sz="1200"/>
          </a:p>
          <a:p>
            <a:pPr algn="just">
              <a:defRPr/>
            </a:pPr>
            <a:endParaRPr lang="ko-KR" altLang="en-US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rcRect t="7820" b="78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 rot="0"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/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 rot="0">
              <a:off x="657908" y="3708260"/>
              <a:ext cx="3605481" cy="1354217"/>
              <a:chOff x="2700069" y="2021840"/>
              <a:chExt cx="4909487" cy="1844002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2700069" y="2021840"/>
                <a:ext cx="1881983" cy="7124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2800" b="1">
                    <a:solidFill>
                      <a:schemeClr val="bg1"/>
                    </a:solidFill>
                  </a:rPr>
                  <a:t>Part 2, </a:t>
                </a:r>
                <a:endParaRPr lang="ko-KR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4131019" y="2734295"/>
                <a:ext cx="3478537" cy="113154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ko-KR" altLang="en-US" sz="4800" b="1">
                    <a:solidFill>
                      <a:schemeClr val="bg1"/>
                    </a:solidFill>
                    <a:latin typeface="나눔스퀘어 ExtraBold"/>
                    <a:ea typeface="나눔스퀘어 ExtraBold"/>
                  </a:rPr>
                  <a:t>코드소개</a:t>
                </a:r>
                <a:endParaRPr lang="ko-KR" altLang="en-US" sz="4800" b="1">
                  <a:solidFill>
                    <a:schemeClr val="bg1"/>
                  </a:solidFill>
                  <a:latin typeface="나눔스퀘어 ExtraBold"/>
                  <a:ea typeface="나눔스퀘어 ExtraBold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7810" b="78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 rot="0"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/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 rot="0">
              <a:off x="657909" y="3708260"/>
              <a:ext cx="3595956" cy="1354217"/>
              <a:chOff x="2700069" y="2021840"/>
              <a:chExt cx="4896516" cy="1844002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700069" y="2021840"/>
                <a:ext cx="1881983" cy="7124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2800" b="1">
                    <a:solidFill>
                      <a:schemeClr val="bg1"/>
                    </a:solidFill>
                  </a:rPr>
                  <a:t>Part 3, </a:t>
                </a:r>
                <a:endParaRPr lang="ko-KR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118048" y="2734295"/>
                <a:ext cx="3478536" cy="113154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ko-KR" altLang="en-US" sz="4800" b="1">
                    <a:solidFill>
                      <a:schemeClr val="bg1"/>
                    </a:solidFill>
                    <a:latin typeface="나눔스퀘어 ExtraBold"/>
                    <a:ea typeface="나눔스퀘어 ExtraBold"/>
                  </a:rPr>
                  <a:t>결과발표</a:t>
                </a:r>
                <a:endParaRPr lang="ko-KR" altLang="en-US" sz="4800" b="1">
                  <a:solidFill>
                    <a:schemeClr val="bg1"/>
                  </a:solidFill>
                  <a:latin typeface="나눔스퀘어 ExtraBold"/>
                  <a:ea typeface="나눔스퀘어 ExtraBold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3</a:t>
            </a:r>
            <a:endParaRPr lang="ko-KR" alt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862543" y="1582181"/>
            <a:ext cx="3764282" cy="1185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52" name="TextBox 551"/>
          <p:cNvSpPr txBox="1"/>
          <p:nvPr/>
        </p:nvSpPr>
        <p:spPr>
          <a:xfrm>
            <a:off x="166656" y="6379501"/>
            <a:ext cx="7646384" cy="5718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pt-BR" altLang="ko-KR" sz="1600">
                <a:solidFill>
                  <a:schemeClr val="bg1"/>
                </a:solidFill>
              </a:rPr>
              <a:t> </a:t>
            </a:r>
            <a:endParaRPr lang="pt-BR" altLang="ko-KR" sz="1600">
              <a:solidFill>
                <a:schemeClr val="bg1"/>
              </a:solidFill>
            </a:endParaRPr>
          </a:p>
          <a:p>
            <a:pPr lvl="0">
              <a:defRPr/>
            </a:pPr>
            <a:endParaRPr lang="ko-KR" altLang="en-US" sz="1600">
              <a:solidFill>
                <a:schemeClr val="bg1"/>
              </a:solidFill>
            </a:endParaRPr>
          </a:p>
        </p:txBody>
      </p:sp>
      <p:pic>
        <p:nvPicPr>
          <p:cNvPr id="55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56238" y="2353781"/>
            <a:ext cx="10279523" cy="1948135"/>
          </a:xfrm>
          <a:prstGeom prst="rect">
            <a:avLst/>
          </a:prstGeom>
        </p:spPr>
      </p:pic>
      <p:sp>
        <p:nvSpPr>
          <p:cNvPr id="554" name=""/>
          <p:cNvSpPr txBox="1"/>
          <p:nvPr/>
        </p:nvSpPr>
        <p:spPr>
          <a:xfrm>
            <a:off x="1101697" y="1258480"/>
            <a:ext cx="5369403" cy="35886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endParaRPr/>
          </a:p>
        </p:txBody>
      </p:sp>
      <p:sp>
        <p:nvSpPr>
          <p:cNvPr id="555" name=""/>
          <p:cNvSpPr txBox="1"/>
          <p:nvPr/>
        </p:nvSpPr>
        <p:spPr>
          <a:xfrm>
            <a:off x="4068776" y="1376488"/>
            <a:ext cx="4054447" cy="640907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검증데이터 결과 </a:t>
            </a:r>
            <a:endParaRPr lang="ko-KR" altLang="en-US"/>
          </a:p>
          <a:p>
            <a:pPr>
              <a:defRPr/>
            </a:pPr>
            <a:r>
              <a:rPr lang="ko-KR" altLang="en-US"/>
              <a:t>테스트데이터 결과는 </a:t>
            </a:r>
            <a:r>
              <a:rPr lang="en-US" altLang="ko-KR"/>
              <a:t>github</a:t>
            </a:r>
            <a:r>
              <a:rPr lang="ko-KR" altLang="en-US"/>
              <a:t>제출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7810" b="78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 rot="0"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/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2" name="그룹 11"/>
            <p:cNvGrpSpPr/>
            <p:nvPr/>
          </p:nvGrpSpPr>
          <p:grpSpPr>
            <a:xfrm rot="0">
              <a:off x="657909" y="3708260"/>
              <a:ext cx="2948256" cy="1354217"/>
              <a:chOff x="2700068" y="2021840"/>
              <a:chExt cx="4014562" cy="1844002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700068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2800" b="1">
                    <a:solidFill>
                      <a:schemeClr val="bg1"/>
                    </a:solidFill>
                  </a:rPr>
                  <a:t>Part 4, </a:t>
                </a:r>
                <a:endParaRPr lang="ko-KR" altLang="en-US" sz="28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844365" y="2734295"/>
                <a:ext cx="1870265" cy="113154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ko-KR" altLang="en-US" sz="4800" b="1">
                    <a:solidFill>
                      <a:schemeClr val="bg1"/>
                    </a:solidFill>
                    <a:latin typeface="나눔스퀘어 ExtraBold"/>
                    <a:ea typeface="나눔스퀘어 ExtraBold"/>
                  </a:rPr>
                  <a:t>후기</a:t>
                </a:r>
                <a:endParaRPr lang="ko-KR" altLang="en-US" sz="4800" b="1">
                  <a:solidFill>
                    <a:schemeClr val="bg1"/>
                  </a:solidFill>
                  <a:latin typeface="나눔스퀘어 ExtraBold"/>
                  <a:ea typeface="나눔스퀘어 ExtraBold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4</a:t>
            </a:r>
            <a:endParaRPr lang="ko-KR" alt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1005840" y="174504"/>
            <a:ext cx="3764282" cy="1185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32" name="그룹 31"/>
          <p:cNvGrpSpPr/>
          <p:nvPr/>
        </p:nvGrpSpPr>
        <p:grpSpPr>
          <a:xfrm rot="0">
            <a:off x="1577400" y="1564640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3" name="직사각형 32"/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4800" b="1">
                  <a:solidFill>
                    <a:schemeClr val="bg1"/>
                  </a:solidFill>
                </a:rPr>
                <a:t>1</a:t>
              </a:r>
              <a:endParaRPr lang="ko-KR" altLang="en-US" sz="4800" b="1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908300" y="1849800"/>
              <a:ext cx="3421439" cy="636225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스트링자료 처리</a:t>
              </a:r>
              <a:endParaRPr lang="ko-KR" altLang="en-US" sz="3600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 rot="0">
            <a:off x="1577400" y="3145793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38" name="직사각형 37"/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500291" y="1757468"/>
              <a:ext cx="527710" cy="830997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4800" b="1">
                  <a:solidFill>
                    <a:schemeClr val="bg1"/>
                  </a:solidFill>
                </a:rPr>
                <a:t>2</a:t>
              </a:r>
              <a:endParaRPr lang="ko-KR" altLang="en-US" sz="4800" b="1">
                <a:solidFill>
                  <a:schemeClr val="bg1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908300" y="1849800"/>
              <a:ext cx="2973764" cy="63622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ko-KR" altLang="en-US" sz="3600">
                  <a:solidFill>
                    <a:schemeClr val="bg1"/>
                  </a:solidFill>
                  <a:latin typeface="나눔스퀘어 ExtraBold"/>
                  <a:ea typeface="나눔스퀘어 ExtraBold"/>
                </a:rPr>
                <a:t>자료구조 분석</a:t>
              </a:r>
              <a:endParaRPr lang="ko-KR" altLang="en-US" sz="3600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 rot="0">
            <a:off x="1574800" y="4726946"/>
            <a:ext cx="9037200" cy="1155694"/>
            <a:chOff x="1186299" y="1595120"/>
            <a:chExt cx="9037200" cy="1155694"/>
          </a:xfrm>
          <a:solidFill>
            <a:schemeClr val="accent1"/>
          </a:solidFill>
        </p:grpSpPr>
        <p:sp>
          <p:nvSpPr>
            <p:cNvPr id="43" name="직사각형 42"/>
            <p:cNvSpPr/>
            <p:nvPr/>
          </p:nvSpPr>
          <p:spPr>
            <a:xfrm>
              <a:off x="1186299" y="1595120"/>
              <a:ext cx="1155694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2570598" y="1595120"/>
              <a:ext cx="7652901" cy="115569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500291" y="1757468"/>
              <a:ext cx="517223" cy="830997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altLang="ko-KR" sz="4800" b="1">
                  <a:solidFill>
                    <a:schemeClr val="bg1"/>
                  </a:solidFill>
                </a:rPr>
                <a:t>3</a:t>
              </a:r>
              <a:endParaRPr lang="ko-KR" altLang="en-US" sz="4800" b="1">
                <a:solidFill>
                  <a:schemeClr val="bg1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908300" y="1849800"/>
              <a:ext cx="309364" cy="63621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lvl="0">
                <a:defRPr/>
              </a:pPr>
              <a:endParaRPr lang="ko-KR" altLang="en-US" sz="3600">
                <a:solidFill>
                  <a:schemeClr val="bg1"/>
                </a:solidFill>
                <a:latin typeface="나눔스퀘어 ExtraBold"/>
                <a:ea typeface="나눔스퀘어 ExtraBold"/>
              </a:endParaRPr>
            </a:p>
          </p:txBody>
        </p:sp>
      </p:grpSp>
      <p:sp>
        <p:nvSpPr>
          <p:cNvPr id="48" name="TextBox 40"/>
          <p:cNvSpPr txBox="1"/>
          <p:nvPr/>
        </p:nvSpPr>
        <p:spPr>
          <a:xfrm>
            <a:off x="3334795" y="4994156"/>
            <a:ext cx="2404970" cy="642739"/>
          </a:xfrm>
          <a:prstGeom prst="rect">
            <a:avLst/>
          </a:prstGeom>
          <a:grp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chemeClr val="bg1"/>
                </a:solidFill>
                <a:latin typeface="나눔스퀘어 ExtraBold"/>
                <a:ea typeface="나눔스퀘어 ExtraBold"/>
              </a:rPr>
              <a:t>정확도향샹</a:t>
            </a:r>
            <a:endParaRPr lang="ko-KR" altLang="en-US" sz="3600">
              <a:solidFill>
                <a:schemeClr val="bg1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898</ep:Words>
  <ep:PresentationFormat>와이드스크린</ep:PresentationFormat>
  <ep:Paragraphs>137</ep:Paragraphs>
  <ep:Slides>13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2019-12-23T00:32:35.000</dcterms:created>
  <dc:creator>Saebyeol Yu</dc:creator>
  <cp:lastModifiedBy>dlsnd</cp:lastModifiedBy>
  <dcterms:modified xsi:type="dcterms:W3CDTF">2021-12-16T12:32:57.760</dcterms:modified>
  <cp:revision>37</cp:revision>
  <dc:title>PowerPoint 프레젠테이션</dc:title>
  <cp:version>1000.0000.01</cp:version>
</cp:coreProperties>
</file>

<file path=docProps/thumbnail.jpeg>
</file>